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256" r:id="rId2"/>
    <p:sldId id="257" r:id="rId3"/>
    <p:sldId id="298" r:id="rId4"/>
    <p:sldId id="269" r:id="rId5"/>
    <p:sldId id="260" r:id="rId6"/>
    <p:sldId id="261" r:id="rId7"/>
    <p:sldId id="299" r:id="rId8"/>
    <p:sldId id="262" r:id="rId9"/>
    <p:sldId id="263" r:id="rId10"/>
    <p:sldId id="265" r:id="rId11"/>
    <p:sldId id="290" r:id="rId12"/>
    <p:sldId id="270" r:id="rId13"/>
    <p:sldId id="271" r:id="rId14"/>
    <p:sldId id="292" r:id="rId15"/>
    <p:sldId id="293" r:id="rId16"/>
    <p:sldId id="294" r:id="rId17"/>
    <p:sldId id="267" r:id="rId18"/>
    <p:sldId id="266" r:id="rId19"/>
    <p:sldId id="272" r:id="rId20"/>
    <p:sldId id="291" r:id="rId21"/>
    <p:sldId id="295" r:id="rId22"/>
    <p:sldId id="296" r:id="rId23"/>
    <p:sldId id="297" r:id="rId24"/>
    <p:sldId id="300" r:id="rId25"/>
    <p:sldId id="30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43"/>
  </p:normalViewPr>
  <p:slideViewPr>
    <p:cSldViewPr snapToGrid="0" snapToObjects="1">
      <p:cViewPr varScale="1">
        <p:scale>
          <a:sx n="72" d="100"/>
          <a:sy n="72" d="100"/>
        </p:scale>
        <p:origin x="636" y="78"/>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47A4C8-0472-C244-BC14-64E00DD3A9DA}" type="datetimeFigureOut">
              <a:rPr lang="en-US" smtClean="0"/>
              <a:t>8/1/2018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E9B567-EE4A-CD41-9ED9-2B4309E4ED95}" type="slidenum">
              <a:rPr lang="en-US" smtClean="0"/>
              <a:t>‹#›</a:t>
            </a:fld>
            <a:endParaRPr lang="en-US"/>
          </a:p>
        </p:txBody>
      </p:sp>
    </p:spTree>
    <p:extLst>
      <p:ext uri="{BB962C8B-B14F-4D97-AF65-F5344CB8AC3E}">
        <p14:creationId xmlns:p14="http://schemas.microsoft.com/office/powerpoint/2010/main" val="4177331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5E1FD27-CEDB-4A6E-A0E6-BA4588200109}" type="slidenum">
              <a:rPr lang="en-US"/>
              <a:pPr fontAlgn="base">
                <a:spcBef>
                  <a:spcPct val="0"/>
                </a:spcBef>
                <a:spcAft>
                  <a:spcPct val="0"/>
                </a:spcAft>
                <a:defRPr/>
              </a:pPr>
              <a:t>11</a:t>
            </a:fld>
            <a:endParaRPr lang="en-US"/>
          </a:p>
        </p:txBody>
      </p:sp>
    </p:spTree>
    <p:extLst>
      <p:ext uri="{BB962C8B-B14F-4D97-AF65-F5344CB8AC3E}">
        <p14:creationId xmlns:p14="http://schemas.microsoft.com/office/powerpoint/2010/main" val="39545057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8/1/2018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8/1/2018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8/1/2018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8/1/2018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8/1/2018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8/1/2018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8/1/2018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8/1/2018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8/1/2018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8C115-4583-EE48-9C4F-376F3C9C4624}"/>
              </a:ext>
            </a:extLst>
          </p:cNvPr>
          <p:cNvSpPr>
            <a:spLocks noGrp="1"/>
          </p:cNvSpPr>
          <p:nvPr>
            <p:ph type="ctrTitle"/>
          </p:nvPr>
        </p:nvSpPr>
        <p:spPr/>
        <p:txBody>
          <a:bodyPr/>
          <a:lstStyle/>
          <a:p>
            <a:pPr algn="l"/>
            <a:r>
              <a:rPr lang="en-US" sz="4400" dirty="0"/>
              <a:t>Nonpharmacologic Pain Management </a:t>
            </a:r>
            <a:br>
              <a:rPr lang="en-US" dirty="0"/>
            </a:br>
            <a:r>
              <a:rPr lang="en-US" sz="2800" dirty="0"/>
              <a:t>In Opioid Addicted Patients</a:t>
            </a:r>
          </a:p>
        </p:txBody>
      </p:sp>
      <p:sp>
        <p:nvSpPr>
          <p:cNvPr id="3" name="Subtitle 2">
            <a:extLst>
              <a:ext uri="{FF2B5EF4-FFF2-40B4-BE49-F238E27FC236}">
                <a16:creationId xmlns:a16="http://schemas.microsoft.com/office/drawing/2014/main" id="{179539D9-6838-4A49-9C58-3ECB498E6E50}"/>
              </a:ext>
            </a:extLst>
          </p:cNvPr>
          <p:cNvSpPr>
            <a:spLocks noGrp="1"/>
          </p:cNvSpPr>
          <p:nvPr>
            <p:ph type="subTitle" idx="1"/>
          </p:nvPr>
        </p:nvSpPr>
        <p:spPr/>
        <p:txBody>
          <a:bodyPr/>
          <a:lstStyle/>
          <a:p>
            <a:r>
              <a:rPr lang="en-US" dirty="0"/>
              <a:t>Leesa Scott-Morrow, PhD, JD, LP</a:t>
            </a:r>
          </a:p>
          <a:p>
            <a:r>
              <a:rPr lang="en-US" dirty="0"/>
              <a:t>Clinical Psychologist</a:t>
            </a:r>
          </a:p>
        </p:txBody>
      </p:sp>
    </p:spTree>
    <p:extLst>
      <p:ext uri="{BB962C8B-B14F-4D97-AF65-F5344CB8AC3E}">
        <p14:creationId xmlns:p14="http://schemas.microsoft.com/office/powerpoint/2010/main" val="27413412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E2F63-1941-8C49-8C24-A85F38B2C039}"/>
              </a:ext>
            </a:extLst>
          </p:cNvPr>
          <p:cNvSpPr>
            <a:spLocks noGrp="1"/>
          </p:cNvSpPr>
          <p:nvPr>
            <p:ph type="title"/>
          </p:nvPr>
        </p:nvSpPr>
        <p:spPr/>
        <p:txBody>
          <a:bodyPr/>
          <a:lstStyle/>
          <a:p>
            <a:r>
              <a:rPr lang="en-US" dirty="0"/>
              <a:t>Cognitive Deficits Model</a:t>
            </a:r>
          </a:p>
        </p:txBody>
      </p:sp>
      <p:sp>
        <p:nvSpPr>
          <p:cNvPr id="3" name="Content Placeholder 2">
            <a:extLst>
              <a:ext uri="{FF2B5EF4-FFF2-40B4-BE49-F238E27FC236}">
                <a16:creationId xmlns:a16="http://schemas.microsoft.com/office/drawing/2014/main" id="{BD6DDAE8-5FBD-D34A-9D08-BE8F3DB9B716}"/>
              </a:ext>
            </a:extLst>
          </p:cNvPr>
          <p:cNvSpPr>
            <a:spLocks noGrp="1"/>
          </p:cNvSpPr>
          <p:nvPr>
            <p:ph idx="1"/>
          </p:nvPr>
        </p:nvSpPr>
        <p:spPr/>
        <p:txBody>
          <a:bodyPr>
            <a:normAutofit lnSpcReduction="10000"/>
          </a:bodyPr>
          <a:lstStyle/>
          <a:p>
            <a:r>
              <a:rPr lang="en-US" dirty="0"/>
              <a:t>The cognitive deficits model of drug addiction proposes that individuals who develop addictive disorders have abnormalities in an area of the brain called the prefrontal cortex (PFC). </a:t>
            </a:r>
          </a:p>
          <a:p>
            <a:r>
              <a:rPr lang="en-US" dirty="0"/>
              <a:t>The PFC is important for regulation of judgment, planning, and other executive functions, all of which require the capacity to delay impulses. </a:t>
            </a:r>
          </a:p>
          <a:p>
            <a:r>
              <a:rPr lang="en-US" dirty="0"/>
              <a:t>To help us overcome some of our impulses for immediate gratification in favor of more important or ultimately more rewarding long-term goals, the PFC sends inhibitory signals to the VTA DA neurons of the mesolimbic reward system.</a:t>
            </a:r>
          </a:p>
        </p:txBody>
      </p:sp>
    </p:spTree>
    <p:extLst>
      <p:ext uri="{BB962C8B-B14F-4D97-AF65-F5344CB8AC3E}">
        <p14:creationId xmlns:p14="http://schemas.microsoft.com/office/powerpoint/2010/main" val="2026171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5"/>
          <p:cNvSpPr>
            <a:spLocks noChangeArrowheads="1"/>
          </p:cNvSpPr>
          <p:nvPr/>
        </p:nvSpPr>
        <p:spPr bwMode="auto">
          <a:xfrm>
            <a:off x="1752600" y="1600200"/>
            <a:ext cx="8686800" cy="4954588"/>
          </a:xfrm>
          <a:prstGeom prst="rect">
            <a:avLst/>
          </a:prstGeom>
          <a:noFill/>
          <a:ln w="9525">
            <a:noFill/>
            <a:miter lim="800000"/>
            <a:headEnd/>
            <a:tailEnd/>
          </a:ln>
        </p:spPr>
        <p:txBody>
          <a:bodyPr>
            <a:spAutoFit/>
          </a:bodyPr>
          <a:lstStyle/>
          <a:p>
            <a:pPr algn="ctr"/>
            <a:endParaRPr lang="en-US" sz="2400" b="1">
              <a:latin typeface="Didot"/>
            </a:endParaRPr>
          </a:p>
          <a:p>
            <a:pPr algn="ctr"/>
            <a:r>
              <a:rPr lang="en-US" sz="2400" b="1">
                <a:latin typeface="Didot"/>
              </a:rPr>
              <a:t>Cluster A: “The Weird”</a:t>
            </a:r>
          </a:p>
          <a:p>
            <a:pPr algn="ctr"/>
            <a:r>
              <a:rPr lang="en-US" sz="2400">
                <a:latin typeface="Didot"/>
              </a:rPr>
              <a:t>Paranoid PD, Schizoid PD, Schizotypal PD, </a:t>
            </a:r>
          </a:p>
          <a:p>
            <a:pPr algn="ctr"/>
            <a:endParaRPr lang="en-US" sz="2400" b="1">
              <a:latin typeface="Didot"/>
            </a:endParaRPr>
          </a:p>
          <a:p>
            <a:pPr algn="ctr"/>
            <a:r>
              <a:rPr lang="en-US" sz="2400" b="1">
                <a:latin typeface="Didot"/>
              </a:rPr>
              <a:t>Cluster B: “The Wild”</a:t>
            </a:r>
          </a:p>
          <a:p>
            <a:pPr algn="ctr"/>
            <a:r>
              <a:rPr lang="en-US" sz="2400">
                <a:latin typeface="Didot"/>
              </a:rPr>
              <a:t>Antisocial PD, Borderline PD, Histrionic PD, Narcissistic PD</a:t>
            </a:r>
          </a:p>
          <a:p>
            <a:pPr algn="ctr"/>
            <a:endParaRPr lang="en-US" sz="2400" b="1">
              <a:latin typeface="Didot"/>
            </a:endParaRPr>
          </a:p>
          <a:p>
            <a:pPr algn="ctr"/>
            <a:r>
              <a:rPr lang="en-US" sz="2400" b="1">
                <a:latin typeface="Didot"/>
              </a:rPr>
              <a:t>Cluster C: “The Worried”</a:t>
            </a:r>
          </a:p>
          <a:p>
            <a:pPr algn="ctr"/>
            <a:r>
              <a:rPr lang="en-US" sz="2400">
                <a:latin typeface="Didot"/>
              </a:rPr>
              <a:t>Avoidant PD, Dependent PD, Obsessive-Compulsive PD, </a:t>
            </a:r>
          </a:p>
          <a:p>
            <a:pPr algn="ctr"/>
            <a:endParaRPr lang="en-US" sz="2400">
              <a:latin typeface="Didot"/>
            </a:endParaRPr>
          </a:p>
          <a:p>
            <a:pPr algn="ctr"/>
            <a:endParaRPr lang="en-US" sz="2000" b="1">
              <a:latin typeface="Didot"/>
            </a:endParaRPr>
          </a:p>
          <a:p>
            <a:pPr algn="ctr">
              <a:buFontTx/>
              <a:buChar char="•"/>
            </a:pPr>
            <a:endParaRPr lang="en-US" sz="2000" b="1">
              <a:latin typeface="Didot"/>
            </a:endParaRPr>
          </a:p>
          <a:p>
            <a:pPr algn="ctr"/>
            <a:endParaRPr lang="en-US">
              <a:latin typeface="Didot"/>
            </a:endParaRPr>
          </a:p>
          <a:p>
            <a:endParaRPr lang="en-US" b="1">
              <a:latin typeface="Didot"/>
            </a:endParaRPr>
          </a:p>
        </p:txBody>
      </p:sp>
      <p:sp>
        <p:nvSpPr>
          <p:cNvPr id="25602" name="Title 2"/>
          <p:cNvSpPr>
            <a:spLocks noGrp="1"/>
          </p:cNvSpPr>
          <p:nvPr>
            <p:ph type="title"/>
          </p:nvPr>
        </p:nvSpPr>
        <p:spPr/>
        <p:txBody>
          <a:bodyPr/>
          <a:lstStyle/>
          <a:p>
            <a:pPr algn="ctr" eaLnBrk="1" hangingPunct="1"/>
            <a:r>
              <a:rPr lang="en-US" dirty="0"/>
              <a:t>Personality Disorder: 3 Clusters</a:t>
            </a:r>
          </a:p>
        </p:txBody>
      </p:sp>
    </p:spTree>
    <p:extLst>
      <p:ext uri="{BB962C8B-B14F-4D97-AF65-F5344CB8AC3E}">
        <p14:creationId xmlns:p14="http://schemas.microsoft.com/office/powerpoint/2010/main" val="1452904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4958F-EF1D-8B4C-A027-411F488F567A}"/>
              </a:ext>
            </a:extLst>
          </p:cNvPr>
          <p:cNvSpPr>
            <a:spLocks noGrp="1"/>
          </p:cNvSpPr>
          <p:nvPr>
            <p:ph type="title"/>
          </p:nvPr>
        </p:nvSpPr>
        <p:spPr/>
        <p:txBody>
          <a:bodyPr>
            <a:normAutofit/>
          </a:bodyPr>
          <a:lstStyle/>
          <a:p>
            <a:r>
              <a:rPr lang="en-US" sz="3200" dirty="0"/>
              <a:t>The “Wild Ones” Have Difficulty Delaying Impulses</a:t>
            </a:r>
          </a:p>
        </p:txBody>
      </p:sp>
      <p:sp>
        <p:nvSpPr>
          <p:cNvPr id="3" name="Content Placeholder 2">
            <a:extLst>
              <a:ext uri="{FF2B5EF4-FFF2-40B4-BE49-F238E27FC236}">
                <a16:creationId xmlns:a16="http://schemas.microsoft.com/office/drawing/2014/main" id="{63944FF2-730F-F148-90E5-4D044B67AB75}"/>
              </a:ext>
            </a:extLst>
          </p:cNvPr>
          <p:cNvSpPr>
            <a:spLocks noGrp="1"/>
          </p:cNvSpPr>
          <p:nvPr>
            <p:ph idx="1"/>
          </p:nvPr>
        </p:nvSpPr>
        <p:spPr/>
        <p:txBody>
          <a:bodyPr/>
          <a:lstStyle/>
          <a:p>
            <a:r>
              <a:rPr lang="en-US" dirty="0"/>
              <a:t>The Pre-Fontal Cortex of these folks does not work as it should</a:t>
            </a:r>
          </a:p>
          <a:p>
            <a:r>
              <a:rPr lang="en-US" dirty="0"/>
              <a:t>There is a genetic aspect to this, </a:t>
            </a:r>
            <a:r>
              <a:rPr lang="en-US" dirty="0" err="1"/>
              <a:t>accopunting</a:t>
            </a:r>
            <a:r>
              <a:rPr lang="en-US" dirty="0"/>
              <a:t> for approximately 60% of the variance</a:t>
            </a:r>
          </a:p>
          <a:p>
            <a:r>
              <a:rPr lang="en-US" dirty="0"/>
              <a:t>And a learning aspect, accounting for approximately 40% of the variance</a:t>
            </a:r>
          </a:p>
          <a:p>
            <a:r>
              <a:rPr lang="en-US" dirty="0"/>
              <a:t>Exposure to childhood trauma exacerbates problems with impulse delay in these individuals by causing a learned affective experience of predominant anger and fear</a:t>
            </a:r>
          </a:p>
        </p:txBody>
      </p:sp>
    </p:spTree>
    <p:extLst>
      <p:ext uri="{BB962C8B-B14F-4D97-AF65-F5344CB8AC3E}">
        <p14:creationId xmlns:p14="http://schemas.microsoft.com/office/powerpoint/2010/main" val="1923735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6FE7E-367F-6D4D-8D74-DFC7F5E56015}"/>
              </a:ext>
            </a:extLst>
          </p:cNvPr>
          <p:cNvSpPr>
            <a:spLocks noGrp="1"/>
          </p:cNvSpPr>
          <p:nvPr>
            <p:ph type="title"/>
          </p:nvPr>
        </p:nvSpPr>
        <p:spPr/>
        <p:txBody>
          <a:bodyPr/>
          <a:lstStyle/>
          <a:p>
            <a:r>
              <a:rPr lang="en-US" dirty="0"/>
              <a:t>The “Wild Ones”</a:t>
            </a:r>
          </a:p>
        </p:txBody>
      </p:sp>
      <p:sp>
        <p:nvSpPr>
          <p:cNvPr id="3" name="Content Placeholder 2">
            <a:extLst>
              <a:ext uri="{FF2B5EF4-FFF2-40B4-BE49-F238E27FC236}">
                <a16:creationId xmlns:a16="http://schemas.microsoft.com/office/drawing/2014/main" id="{F9D4B38E-EAB2-2A47-8D80-0C493212789A}"/>
              </a:ext>
            </a:extLst>
          </p:cNvPr>
          <p:cNvSpPr>
            <a:spLocks noGrp="1"/>
          </p:cNvSpPr>
          <p:nvPr>
            <p:ph idx="1"/>
          </p:nvPr>
        </p:nvSpPr>
        <p:spPr/>
        <p:txBody>
          <a:bodyPr/>
          <a:lstStyle/>
          <a:p>
            <a:pPr marL="109728" indent="0">
              <a:buNone/>
              <a:defRPr/>
            </a:pPr>
            <a:r>
              <a:rPr lang="en-US" b="1" dirty="0">
                <a:solidFill>
                  <a:schemeClr val="accent6">
                    <a:lumMod val="50000"/>
                  </a:schemeClr>
                </a:solidFill>
              </a:rPr>
              <a:t>Antisocial: </a:t>
            </a:r>
            <a:r>
              <a:rPr lang="en-US" dirty="0"/>
              <a:t>Pattern of disregard for, and violation of, the rights of others, incapable of empathy or remorse</a:t>
            </a:r>
          </a:p>
          <a:p>
            <a:pPr marL="109728" indent="0">
              <a:buNone/>
              <a:defRPr/>
            </a:pPr>
            <a:r>
              <a:rPr lang="en-US" b="1" dirty="0">
                <a:solidFill>
                  <a:schemeClr val="accent3">
                    <a:lumMod val="75000"/>
                  </a:schemeClr>
                </a:solidFill>
              </a:rPr>
              <a:t>Borderline: </a:t>
            </a:r>
            <a:r>
              <a:rPr lang="en-US" dirty="0"/>
              <a:t>Pattern of instability in interpersonal relationships, self-image, and affects, and marked impulsivity, very limited capacity for empathy</a:t>
            </a:r>
          </a:p>
          <a:p>
            <a:pPr marL="109728" indent="0">
              <a:buNone/>
              <a:defRPr/>
            </a:pPr>
            <a:r>
              <a:rPr lang="en-US" b="1" dirty="0">
                <a:solidFill>
                  <a:schemeClr val="tx2">
                    <a:lumMod val="25000"/>
                  </a:schemeClr>
                </a:solidFill>
              </a:rPr>
              <a:t>Narcissistic: </a:t>
            </a:r>
            <a:r>
              <a:rPr lang="en-US" dirty="0"/>
              <a:t>Pattern of grandiosity, need for admiration, and lack of empathy, very limited capacity for empathy</a:t>
            </a:r>
          </a:p>
          <a:p>
            <a:pPr marL="109728" indent="0">
              <a:buNone/>
              <a:defRPr/>
            </a:pPr>
            <a:r>
              <a:rPr lang="en-US" b="1" dirty="0">
                <a:solidFill>
                  <a:schemeClr val="accent5"/>
                </a:solidFill>
              </a:rPr>
              <a:t>Histrionic: </a:t>
            </a:r>
            <a:r>
              <a:rPr lang="en-US" dirty="0"/>
              <a:t>Pattern of excessive emotionality and attention seeking, capable of empathy</a:t>
            </a:r>
          </a:p>
          <a:p>
            <a:endParaRPr lang="en-US" dirty="0"/>
          </a:p>
        </p:txBody>
      </p:sp>
    </p:spTree>
    <p:extLst>
      <p:ext uri="{BB962C8B-B14F-4D97-AF65-F5344CB8AC3E}">
        <p14:creationId xmlns:p14="http://schemas.microsoft.com/office/powerpoint/2010/main" val="656295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6437C-1F9C-3B48-8E54-F1D29C595850}"/>
              </a:ext>
            </a:extLst>
          </p:cNvPr>
          <p:cNvSpPr>
            <a:spLocks noGrp="1"/>
          </p:cNvSpPr>
          <p:nvPr>
            <p:ph type="title"/>
          </p:nvPr>
        </p:nvSpPr>
        <p:spPr/>
        <p:txBody>
          <a:bodyPr/>
          <a:lstStyle/>
          <a:p>
            <a:r>
              <a:rPr lang="en-US" dirty="0"/>
              <a:t>The “Wild Ones” …</a:t>
            </a:r>
          </a:p>
        </p:txBody>
      </p:sp>
      <p:sp>
        <p:nvSpPr>
          <p:cNvPr id="3" name="Content Placeholder 2">
            <a:extLst>
              <a:ext uri="{FF2B5EF4-FFF2-40B4-BE49-F238E27FC236}">
                <a16:creationId xmlns:a16="http://schemas.microsoft.com/office/drawing/2014/main" id="{3204EEFD-5C87-3C4F-BDEF-412EBAB8FDD0}"/>
              </a:ext>
            </a:extLst>
          </p:cNvPr>
          <p:cNvSpPr>
            <a:spLocks noGrp="1"/>
          </p:cNvSpPr>
          <p:nvPr>
            <p:ph idx="1"/>
          </p:nvPr>
        </p:nvSpPr>
        <p:spPr/>
        <p:txBody>
          <a:bodyPr>
            <a:normAutofit fontScale="85000" lnSpcReduction="10000"/>
          </a:bodyPr>
          <a:lstStyle/>
          <a:p>
            <a:pPr>
              <a:buFontTx/>
              <a:buChar char="•"/>
            </a:pPr>
            <a:r>
              <a:rPr lang="en-US" sz="2900" dirty="0">
                <a:latin typeface="Trebuchet MS" panose="020B0703020202090204" pitchFamily="34" charset="0"/>
              </a:rPr>
              <a:t>Utilize a disproportionate amount of resources in medicine</a:t>
            </a:r>
          </a:p>
          <a:p>
            <a:pPr>
              <a:buFontTx/>
              <a:buChar char="•"/>
            </a:pPr>
            <a:r>
              <a:rPr lang="en-US" sz="2900" dirty="0">
                <a:latin typeface="Trebuchet MS" panose="020B0703020202090204" pitchFamily="34" charset="0"/>
              </a:rPr>
              <a:t>Are predisposed to iatrogenic opiate and benzodiazepine addiction</a:t>
            </a:r>
          </a:p>
          <a:p>
            <a:pPr>
              <a:buFontTx/>
              <a:buChar char="•"/>
            </a:pPr>
            <a:r>
              <a:rPr lang="en-US" sz="2900" dirty="0">
                <a:latin typeface="Trebuchet MS" panose="020B0703020202090204" pitchFamily="34" charset="0"/>
              </a:rPr>
              <a:t>Are predisposed to symptom magnify – inherently manipulative</a:t>
            </a:r>
          </a:p>
          <a:p>
            <a:pPr>
              <a:buFontTx/>
              <a:buChar char="•"/>
            </a:pPr>
            <a:r>
              <a:rPr lang="en-US" sz="2900" dirty="0">
                <a:latin typeface="Trebuchet MS" panose="020B0703020202090204" pitchFamily="34" charset="0"/>
              </a:rPr>
              <a:t>Are predisposed to chronic </a:t>
            </a:r>
            <a:r>
              <a:rPr lang="en-US" sz="2900" dirty="0" err="1">
                <a:latin typeface="Trebuchet MS" panose="020B0703020202090204" pitchFamily="34" charset="0"/>
              </a:rPr>
              <a:t>painAre</a:t>
            </a:r>
            <a:r>
              <a:rPr lang="en-US" sz="2900" dirty="0">
                <a:latin typeface="Trebuchet MS" panose="020B0703020202090204" pitchFamily="34" charset="0"/>
              </a:rPr>
              <a:t> predisposed to angry, dependent relationships with self-characterization as a victim</a:t>
            </a:r>
          </a:p>
          <a:p>
            <a:pPr>
              <a:buFontTx/>
              <a:buChar char="•"/>
            </a:pPr>
            <a:r>
              <a:rPr lang="en-US" sz="2900" dirty="0">
                <a:latin typeface="Trebuchet MS" panose="020B0703020202090204" pitchFamily="34" charset="0"/>
              </a:rPr>
              <a:t>Are predisposed to mild paranoia (non-psychotic degree) with tendency to perceive malice or indifference on part of health-care providers (and significant others)</a:t>
            </a:r>
          </a:p>
          <a:p>
            <a:endParaRPr lang="en-US" dirty="0"/>
          </a:p>
        </p:txBody>
      </p:sp>
    </p:spTree>
    <p:extLst>
      <p:ext uri="{BB962C8B-B14F-4D97-AF65-F5344CB8AC3E}">
        <p14:creationId xmlns:p14="http://schemas.microsoft.com/office/powerpoint/2010/main" val="1543802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EBEB4-22FA-E042-AEF2-F2AAA6345041}"/>
              </a:ext>
            </a:extLst>
          </p:cNvPr>
          <p:cNvSpPr>
            <a:spLocks noGrp="1"/>
          </p:cNvSpPr>
          <p:nvPr>
            <p:ph type="title"/>
          </p:nvPr>
        </p:nvSpPr>
        <p:spPr/>
        <p:txBody>
          <a:bodyPr/>
          <a:lstStyle/>
          <a:p>
            <a:r>
              <a:rPr lang="en-US" dirty="0"/>
              <a:t>Borderline Personality Disorder</a:t>
            </a:r>
          </a:p>
        </p:txBody>
      </p:sp>
      <p:sp>
        <p:nvSpPr>
          <p:cNvPr id="3" name="Content Placeholder 2">
            <a:extLst>
              <a:ext uri="{FF2B5EF4-FFF2-40B4-BE49-F238E27FC236}">
                <a16:creationId xmlns:a16="http://schemas.microsoft.com/office/drawing/2014/main" id="{A2D47E82-2EB0-8F4C-B638-7DE19F6AF141}"/>
              </a:ext>
            </a:extLst>
          </p:cNvPr>
          <p:cNvSpPr>
            <a:spLocks noGrp="1"/>
          </p:cNvSpPr>
          <p:nvPr>
            <p:ph idx="1"/>
          </p:nvPr>
        </p:nvSpPr>
        <p:spPr/>
        <p:txBody>
          <a:bodyPr>
            <a:normAutofit fontScale="62500" lnSpcReduction="20000"/>
          </a:bodyPr>
          <a:lstStyle/>
          <a:p>
            <a:pPr marL="342900" indent="-342900" fontAlgn="auto">
              <a:spcBef>
                <a:spcPct val="50000"/>
              </a:spcBef>
              <a:spcAft>
                <a:spcPts val="0"/>
              </a:spcAft>
              <a:buFontTx/>
              <a:buAutoNum type="arabicPeriod"/>
              <a:defRPr/>
            </a:pPr>
            <a:r>
              <a:rPr lang="en-US" dirty="0"/>
              <a:t>Frantic efforts to avoid real or imagined abandonment</a:t>
            </a:r>
          </a:p>
          <a:p>
            <a:pPr marL="342900" indent="-342900" fontAlgn="auto">
              <a:spcBef>
                <a:spcPct val="50000"/>
              </a:spcBef>
              <a:spcAft>
                <a:spcPts val="0"/>
              </a:spcAft>
              <a:buFontTx/>
              <a:buAutoNum type="arabicPeriod"/>
              <a:defRPr/>
            </a:pPr>
            <a:r>
              <a:rPr lang="en-US" dirty="0"/>
              <a:t>Unstable intense interpersonal relationships</a:t>
            </a:r>
          </a:p>
          <a:p>
            <a:pPr marL="342900" indent="-342900" fontAlgn="auto">
              <a:spcBef>
                <a:spcPct val="50000"/>
              </a:spcBef>
              <a:spcAft>
                <a:spcPts val="0"/>
              </a:spcAft>
              <a:buFontTx/>
              <a:buAutoNum type="arabicPeriod"/>
              <a:defRPr/>
            </a:pPr>
            <a:r>
              <a:rPr lang="en-US" dirty="0"/>
              <a:t>Relationships that alternate between extremes of idealization and devaluation</a:t>
            </a:r>
          </a:p>
          <a:p>
            <a:pPr marL="342900" indent="-342900" fontAlgn="auto">
              <a:spcBef>
                <a:spcPct val="50000"/>
              </a:spcBef>
              <a:spcAft>
                <a:spcPts val="0"/>
              </a:spcAft>
              <a:buFontTx/>
              <a:buAutoNum type="arabicPeriod"/>
              <a:defRPr/>
            </a:pPr>
            <a:r>
              <a:rPr lang="en-US" dirty="0"/>
              <a:t>Identity disturbance: markedly and persistently unstable self-image or sense-of-self</a:t>
            </a:r>
          </a:p>
          <a:p>
            <a:pPr marL="342900" indent="-342900" fontAlgn="auto">
              <a:spcBef>
                <a:spcPct val="50000"/>
              </a:spcBef>
              <a:spcAft>
                <a:spcPts val="0"/>
              </a:spcAft>
              <a:buFontTx/>
              <a:buAutoNum type="arabicPeriod"/>
              <a:defRPr/>
            </a:pPr>
            <a:r>
              <a:rPr lang="en-US" dirty="0"/>
              <a:t>Impulsivity in at least two areas that are potentially self-damaging (e.g., spending, sex, substance abuse, reckless driving, eating disorder most commonly binging and purging)</a:t>
            </a:r>
          </a:p>
          <a:p>
            <a:pPr marL="342900" indent="-342900" fontAlgn="auto">
              <a:spcBef>
                <a:spcPct val="50000"/>
              </a:spcBef>
              <a:spcAft>
                <a:spcPts val="0"/>
              </a:spcAft>
              <a:buFontTx/>
              <a:buAutoNum type="arabicPeriod"/>
              <a:defRPr/>
            </a:pPr>
            <a:r>
              <a:rPr lang="en-US" dirty="0"/>
              <a:t>Recurrent suicidal behavior, gestures or threats, or self-mutilating behavior</a:t>
            </a:r>
          </a:p>
          <a:p>
            <a:pPr marL="342900" indent="-342900" fontAlgn="auto">
              <a:spcBef>
                <a:spcPct val="50000"/>
              </a:spcBef>
              <a:spcAft>
                <a:spcPts val="0"/>
              </a:spcAft>
              <a:buFontTx/>
              <a:buAutoNum type="arabicPeriod"/>
              <a:defRPr/>
            </a:pPr>
            <a:r>
              <a:rPr lang="en-US" dirty="0"/>
              <a:t>Affective (emotional) instability due to marked reactivity of mood (e.g., intense marked dysphoria, irritability, or anxiety usually lasting a few hours and only rarely more than a few days)</a:t>
            </a:r>
          </a:p>
          <a:p>
            <a:pPr marL="342900" indent="-342900" fontAlgn="auto">
              <a:spcBef>
                <a:spcPct val="50000"/>
              </a:spcBef>
              <a:spcAft>
                <a:spcPts val="0"/>
              </a:spcAft>
              <a:buFontTx/>
              <a:buAutoNum type="arabicPeriod"/>
              <a:defRPr/>
            </a:pPr>
            <a:r>
              <a:rPr lang="en-US" dirty="0"/>
              <a:t>Chronic feelings of emptiness</a:t>
            </a:r>
          </a:p>
          <a:p>
            <a:pPr marL="342900" indent="-342900" fontAlgn="auto">
              <a:spcBef>
                <a:spcPct val="50000"/>
              </a:spcBef>
              <a:spcAft>
                <a:spcPts val="0"/>
              </a:spcAft>
              <a:buFontTx/>
              <a:buAutoNum type="arabicPeriod"/>
              <a:defRPr/>
            </a:pPr>
            <a:r>
              <a:rPr lang="en-US" dirty="0"/>
              <a:t>Inappropriate intense anger, or difficulty controlling anger</a:t>
            </a:r>
          </a:p>
          <a:p>
            <a:pPr marL="342900" indent="-342900" fontAlgn="auto">
              <a:spcBef>
                <a:spcPct val="50000"/>
              </a:spcBef>
              <a:spcAft>
                <a:spcPts val="0"/>
              </a:spcAft>
              <a:buFontTx/>
              <a:buAutoNum type="arabicPeriod"/>
              <a:defRPr/>
            </a:pPr>
            <a:r>
              <a:rPr lang="en-US" dirty="0"/>
              <a:t>Transient stress-related paranoid ideation or severe dissociative symptoms</a:t>
            </a:r>
          </a:p>
          <a:p>
            <a:endParaRPr lang="en-US" dirty="0"/>
          </a:p>
        </p:txBody>
      </p:sp>
    </p:spTree>
    <p:extLst>
      <p:ext uri="{BB962C8B-B14F-4D97-AF65-F5344CB8AC3E}">
        <p14:creationId xmlns:p14="http://schemas.microsoft.com/office/powerpoint/2010/main" val="2401570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DA925-2EC6-A340-A2C4-58CF568D6EC4}"/>
              </a:ext>
            </a:extLst>
          </p:cNvPr>
          <p:cNvSpPr>
            <a:spLocks noGrp="1"/>
          </p:cNvSpPr>
          <p:nvPr>
            <p:ph type="title"/>
          </p:nvPr>
        </p:nvSpPr>
        <p:spPr/>
        <p:txBody>
          <a:bodyPr/>
          <a:lstStyle/>
          <a:p>
            <a:r>
              <a:rPr lang="en-US" dirty="0"/>
              <a:t>Narcissistic Personality Disorder</a:t>
            </a:r>
          </a:p>
        </p:txBody>
      </p:sp>
      <p:sp>
        <p:nvSpPr>
          <p:cNvPr id="3" name="Content Placeholder 2">
            <a:extLst>
              <a:ext uri="{FF2B5EF4-FFF2-40B4-BE49-F238E27FC236}">
                <a16:creationId xmlns:a16="http://schemas.microsoft.com/office/drawing/2014/main" id="{2D64D858-F406-784D-995A-06515F080328}"/>
              </a:ext>
            </a:extLst>
          </p:cNvPr>
          <p:cNvSpPr>
            <a:spLocks noGrp="1"/>
          </p:cNvSpPr>
          <p:nvPr>
            <p:ph idx="1"/>
          </p:nvPr>
        </p:nvSpPr>
        <p:spPr/>
        <p:txBody>
          <a:bodyPr>
            <a:normAutofit fontScale="92500" lnSpcReduction="20000"/>
          </a:bodyPr>
          <a:lstStyle/>
          <a:p>
            <a:pPr marL="0" indent="0">
              <a:spcBef>
                <a:spcPct val="50000"/>
              </a:spcBef>
              <a:buNone/>
            </a:pPr>
            <a:r>
              <a:rPr lang="en-US" sz="1600" dirty="0"/>
              <a:t>A pervasive pattern of grandiosity (in fantasy or behavior), need for admiration, and lack of empathy, beginning by early adulthood and present in a variety of contexts as indicated by five or more of the following:</a:t>
            </a:r>
          </a:p>
          <a:p>
            <a:pPr marL="800100" lvl="1" indent="-342900">
              <a:spcBef>
                <a:spcPct val="50000"/>
              </a:spcBef>
              <a:buFontTx/>
              <a:buAutoNum type="arabicPeriod"/>
            </a:pPr>
            <a:r>
              <a:rPr lang="en-US" sz="1600" dirty="0"/>
              <a:t>Has a grandiose sense of self-importance (e.g., exaggerates achievements and talents, expects to be recognized as superior without commensurate achievements)</a:t>
            </a:r>
          </a:p>
          <a:p>
            <a:pPr marL="800100" lvl="1" indent="-342900">
              <a:spcBef>
                <a:spcPct val="50000"/>
              </a:spcBef>
              <a:buFontTx/>
              <a:buAutoNum type="arabicPeriod"/>
            </a:pPr>
            <a:r>
              <a:rPr lang="en-US" sz="1600" dirty="0"/>
              <a:t>Is preoccupied with fantasies of unlimited success, power, brilliance, beauty or ideal love</a:t>
            </a:r>
          </a:p>
          <a:p>
            <a:pPr marL="800100" lvl="1" indent="-342900">
              <a:spcBef>
                <a:spcPct val="50000"/>
              </a:spcBef>
              <a:buFontTx/>
              <a:buAutoNum type="arabicPeriod"/>
            </a:pPr>
            <a:r>
              <a:rPr lang="en-US" sz="1600" dirty="0"/>
              <a:t>Believes that he or she is “special” and unique and can only be understood by, or should associate with, other high-status people</a:t>
            </a:r>
          </a:p>
          <a:p>
            <a:pPr marL="800100" lvl="1" indent="-342900">
              <a:spcBef>
                <a:spcPct val="50000"/>
              </a:spcBef>
              <a:buFontTx/>
              <a:buAutoNum type="arabicPeriod"/>
            </a:pPr>
            <a:r>
              <a:rPr lang="en-US" sz="1600" dirty="0"/>
              <a:t>Requires excessive admiration</a:t>
            </a:r>
          </a:p>
          <a:p>
            <a:pPr marL="800100" lvl="1" indent="-342900">
              <a:spcBef>
                <a:spcPct val="50000"/>
              </a:spcBef>
              <a:buFontTx/>
              <a:buAutoNum type="arabicPeriod"/>
            </a:pPr>
            <a:r>
              <a:rPr lang="en-US" sz="1600" dirty="0"/>
              <a:t>Has a sense of entitlement. i.e., unreasonable expectations of especially favorable treatment or automatic compliance with his or her expectations</a:t>
            </a:r>
          </a:p>
          <a:p>
            <a:pPr marL="800100" lvl="1" indent="-342900">
              <a:spcBef>
                <a:spcPct val="50000"/>
              </a:spcBef>
              <a:buFontTx/>
              <a:buAutoNum type="arabicPeriod"/>
            </a:pPr>
            <a:r>
              <a:rPr lang="en-US" sz="1600" dirty="0"/>
              <a:t>Lacks empathy: is unwilling to recognize of identify with the feelings or needs of others</a:t>
            </a:r>
          </a:p>
          <a:p>
            <a:pPr marL="800100" lvl="1" indent="-342900">
              <a:spcBef>
                <a:spcPct val="50000"/>
              </a:spcBef>
              <a:buFontTx/>
              <a:buAutoNum type="arabicPeriod"/>
            </a:pPr>
            <a:r>
              <a:rPr lang="en-US" sz="1600" dirty="0"/>
              <a:t>Is interpersonally exploitative, i.e., takes advantage of others to achieve his her own needs</a:t>
            </a:r>
          </a:p>
          <a:p>
            <a:pPr marL="800100" lvl="1" indent="-342900">
              <a:spcBef>
                <a:spcPct val="50000"/>
              </a:spcBef>
              <a:buFontTx/>
              <a:buAutoNum type="arabicPeriod"/>
            </a:pPr>
            <a:r>
              <a:rPr lang="en-US" sz="1600" dirty="0"/>
              <a:t>Is often envious of others or believes that others or envious of him/her</a:t>
            </a:r>
          </a:p>
          <a:p>
            <a:pPr marL="800100" lvl="1" indent="-342900">
              <a:spcBef>
                <a:spcPct val="50000"/>
              </a:spcBef>
              <a:buFontTx/>
              <a:buAutoNum type="arabicPeriod"/>
            </a:pPr>
            <a:r>
              <a:rPr lang="en-US" sz="1600" dirty="0"/>
              <a:t>Shows arrogant, haughty behaviors or attitudes</a:t>
            </a:r>
          </a:p>
          <a:p>
            <a:endParaRPr lang="en-US" dirty="0"/>
          </a:p>
        </p:txBody>
      </p:sp>
    </p:spTree>
    <p:extLst>
      <p:ext uri="{BB962C8B-B14F-4D97-AF65-F5344CB8AC3E}">
        <p14:creationId xmlns:p14="http://schemas.microsoft.com/office/powerpoint/2010/main" val="3372548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FA33A-F539-4F42-87C4-A0E581E04F62}"/>
              </a:ext>
            </a:extLst>
          </p:cNvPr>
          <p:cNvSpPr>
            <a:spLocks noGrp="1"/>
          </p:cNvSpPr>
          <p:nvPr>
            <p:ph type="title"/>
          </p:nvPr>
        </p:nvSpPr>
        <p:spPr/>
        <p:txBody>
          <a:bodyPr/>
          <a:lstStyle/>
          <a:p>
            <a:r>
              <a:rPr lang="en-US" dirty="0"/>
              <a:t>Opioid Induced Hyperalgesia</a:t>
            </a:r>
          </a:p>
        </p:txBody>
      </p:sp>
      <p:sp>
        <p:nvSpPr>
          <p:cNvPr id="3" name="Content Placeholder 2">
            <a:extLst>
              <a:ext uri="{FF2B5EF4-FFF2-40B4-BE49-F238E27FC236}">
                <a16:creationId xmlns:a16="http://schemas.microsoft.com/office/drawing/2014/main" id="{38D0D66D-7097-194A-ACFC-20141730CD0C}"/>
              </a:ext>
            </a:extLst>
          </p:cNvPr>
          <p:cNvSpPr>
            <a:spLocks noGrp="1"/>
          </p:cNvSpPr>
          <p:nvPr>
            <p:ph idx="1"/>
          </p:nvPr>
        </p:nvSpPr>
        <p:spPr/>
        <p:txBody>
          <a:bodyPr/>
          <a:lstStyle/>
          <a:p>
            <a:r>
              <a:rPr lang="en-US" dirty="0"/>
              <a:t>Opioid-induced hyperalgesia (OIH) is defined as a state of nociceptive sensitization caused by exposure to opioids. </a:t>
            </a:r>
          </a:p>
          <a:p>
            <a:r>
              <a:rPr lang="en-US" dirty="0"/>
              <a:t>The condition is characterized by a paradoxical response whereby a patient receiving opioids for the treatment of pain becomes more sensitive to certain painful stimuli. </a:t>
            </a:r>
          </a:p>
          <a:p>
            <a:r>
              <a:rPr lang="en-US" dirty="0"/>
              <a:t>The type of pain experienced might be the same as the underlying pain or might be different from the original underlying pain.</a:t>
            </a:r>
          </a:p>
        </p:txBody>
      </p:sp>
    </p:spTree>
    <p:extLst>
      <p:ext uri="{BB962C8B-B14F-4D97-AF65-F5344CB8AC3E}">
        <p14:creationId xmlns:p14="http://schemas.microsoft.com/office/powerpoint/2010/main" val="1831543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C3D7E-E000-054B-8DC3-C11F5A8E2069}"/>
              </a:ext>
            </a:extLst>
          </p:cNvPr>
          <p:cNvSpPr>
            <a:spLocks noGrp="1"/>
          </p:cNvSpPr>
          <p:nvPr>
            <p:ph type="title"/>
          </p:nvPr>
        </p:nvSpPr>
        <p:spPr/>
        <p:txBody>
          <a:bodyPr/>
          <a:lstStyle/>
          <a:p>
            <a:r>
              <a:rPr lang="en-US" dirty="0"/>
              <a:t>Buprenorphine</a:t>
            </a:r>
          </a:p>
        </p:txBody>
      </p:sp>
      <p:sp>
        <p:nvSpPr>
          <p:cNvPr id="3" name="Content Placeholder 2">
            <a:extLst>
              <a:ext uri="{FF2B5EF4-FFF2-40B4-BE49-F238E27FC236}">
                <a16:creationId xmlns:a16="http://schemas.microsoft.com/office/drawing/2014/main" id="{BBEAF0CC-B4DB-104A-B565-F2E151E144FF}"/>
              </a:ext>
            </a:extLst>
          </p:cNvPr>
          <p:cNvSpPr>
            <a:spLocks noGrp="1"/>
          </p:cNvSpPr>
          <p:nvPr>
            <p:ph idx="1"/>
          </p:nvPr>
        </p:nvSpPr>
        <p:spPr/>
        <p:txBody>
          <a:bodyPr>
            <a:normAutofit fontScale="70000" lnSpcReduction="20000"/>
          </a:bodyPr>
          <a:lstStyle/>
          <a:p>
            <a:r>
              <a:rPr lang="en-US" dirty="0"/>
              <a:t>Buprenorphine is different from other opioids in that it is a</a:t>
            </a:r>
            <a:r>
              <a:rPr lang="en-US" b="1" dirty="0"/>
              <a:t> partial opioid agonist</a:t>
            </a:r>
            <a:r>
              <a:rPr lang="en-US" baseline="30000" dirty="0"/>
              <a:t>3</a:t>
            </a:r>
            <a:r>
              <a:rPr lang="en-US" dirty="0"/>
              <a:t>. This property of buprenorphine may allow for;</a:t>
            </a:r>
          </a:p>
          <a:p>
            <a:r>
              <a:rPr lang="en-US" dirty="0"/>
              <a:t>less euphoria and physical dependence*</a:t>
            </a:r>
            <a:r>
              <a:rPr lang="en-US" baseline="30000" dirty="0"/>
              <a:t>3</a:t>
            </a:r>
            <a:endParaRPr lang="en-US" dirty="0"/>
          </a:p>
          <a:p>
            <a:r>
              <a:rPr lang="en-US" dirty="0"/>
              <a:t>lower potential for misuse*</a:t>
            </a:r>
            <a:r>
              <a:rPr lang="en-US" baseline="30000" dirty="0"/>
              <a:t>3</a:t>
            </a:r>
            <a:endParaRPr lang="en-US" dirty="0"/>
          </a:p>
          <a:p>
            <a:r>
              <a:rPr lang="en-US" dirty="0"/>
              <a:t>a ceiling on opioid effects*</a:t>
            </a:r>
            <a:r>
              <a:rPr lang="en-US" baseline="30000" dirty="0"/>
              <a:t>3</a:t>
            </a:r>
            <a:endParaRPr lang="en-US" dirty="0"/>
          </a:p>
          <a:p>
            <a:r>
              <a:rPr lang="en-US" dirty="0"/>
              <a:t>relatively mild withdrawal profile*</a:t>
            </a:r>
            <a:r>
              <a:rPr lang="en-US" baseline="30000" dirty="0"/>
              <a:t>3</a:t>
            </a:r>
            <a:endParaRPr lang="en-US" dirty="0"/>
          </a:p>
          <a:p>
            <a:r>
              <a:rPr lang="en-US" dirty="0"/>
              <a:t>At the appropriate dose buprenorphine treatment may:</a:t>
            </a:r>
          </a:p>
          <a:p>
            <a:r>
              <a:rPr lang="en-US" dirty="0"/>
              <a:t>Suppress symptoms of opioid withdrawal</a:t>
            </a:r>
            <a:r>
              <a:rPr lang="en-US" baseline="30000" dirty="0"/>
              <a:t>2</a:t>
            </a:r>
            <a:endParaRPr lang="en-US" dirty="0"/>
          </a:p>
          <a:p>
            <a:r>
              <a:rPr lang="en-US" dirty="0"/>
              <a:t>Decrease cravings for opioids</a:t>
            </a:r>
            <a:r>
              <a:rPr lang="en-US" baseline="30000" dirty="0"/>
              <a:t>2</a:t>
            </a:r>
            <a:endParaRPr lang="en-US" dirty="0"/>
          </a:p>
          <a:p>
            <a:r>
              <a:rPr lang="en-US" dirty="0"/>
              <a:t>Reduce illicit opioid use</a:t>
            </a:r>
            <a:r>
              <a:rPr lang="en-US" baseline="30000" dirty="0"/>
              <a:t>2</a:t>
            </a:r>
            <a:endParaRPr lang="en-US" dirty="0"/>
          </a:p>
          <a:p>
            <a:r>
              <a:rPr lang="en-US" dirty="0"/>
              <a:t>Block the effects of other opioids</a:t>
            </a:r>
            <a:r>
              <a:rPr lang="en-US" baseline="30000" dirty="0"/>
              <a:t>2</a:t>
            </a:r>
            <a:endParaRPr lang="en-US" dirty="0"/>
          </a:p>
          <a:p>
            <a:r>
              <a:rPr lang="en-US" dirty="0"/>
              <a:t>Help patients stay in treatment</a:t>
            </a:r>
            <a:r>
              <a:rPr lang="en-US" baseline="30000" dirty="0"/>
              <a:t>2</a:t>
            </a:r>
            <a:endParaRPr lang="en-US" dirty="0"/>
          </a:p>
          <a:p>
            <a:endParaRPr lang="en-US" dirty="0"/>
          </a:p>
        </p:txBody>
      </p:sp>
    </p:spTree>
    <p:extLst>
      <p:ext uri="{BB962C8B-B14F-4D97-AF65-F5344CB8AC3E}">
        <p14:creationId xmlns:p14="http://schemas.microsoft.com/office/powerpoint/2010/main" val="35948129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4827E-4289-544E-A4E7-800824DE1716}"/>
              </a:ext>
            </a:extLst>
          </p:cNvPr>
          <p:cNvSpPr>
            <a:spLocks noGrp="1"/>
          </p:cNvSpPr>
          <p:nvPr>
            <p:ph type="title"/>
          </p:nvPr>
        </p:nvSpPr>
        <p:spPr/>
        <p:txBody>
          <a:bodyPr/>
          <a:lstStyle/>
          <a:p>
            <a:r>
              <a:rPr lang="en-US" dirty="0"/>
              <a:t>What Does Psychological Treatment Involve?</a:t>
            </a:r>
          </a:p>
        </p:txBody>
      </p:sp>
    </p:spTree>
    <p:extLst>
      <p:ext uri="{BB962C8B-B14F-4D97-AF65-F5344CB8AC3E}">
        <p14:creationId xmlns:p14="http://schemas.microsoft.com/office/powerpoint/2010/main" val="2965484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31E3C-1329-A84A-93B4-377E7318E102}"/>
              </a:ext>
            </a:extLst>
          </p:cNvPr>
          <p:cNvSpPr>
            <a:spLocks noGrp="1"/>
          </p:cNvSpPr>
          <p:nvPr>
            <p:ph type="title"/>
          </p:nvPr>
        </p:nvSpPr>
        <p:spPr/>
        <p:txBody>
          <a:bodyPr/>
          <a:lstStyle/>
          <a:p>
            <a:r>
              <a:rPr lang="en-US" dirty="0"/>
              <a:t>Chronic Pain Is A Common Problem</a:t>
            </a:r>
          </a:p>
        </p:txBody>
      </p:sp>
      <p:sp>
        <p:nvSpPr>
          <p:cNvPr id="3" name="Content Placeholder 2">
            <a:extLst>
              <a:ext uri="{FF2B5EF4-FFF2-40B4-BE49-F238E27FC236}">
                <a16:creationId xmlns:a16="http://schemas.microsoft.com/office/drawing/2014/main" id="{3D1ACCEE-01FC-5046-BEC1-324757076525}"/>
              </a:ext>
            </a:extLst>
          </p:cNvPr>
          <p:cNvSpPr>
            <a:spLocks noGrp="1"/>
          </p:cNvSpPr>
          <p:nvPr>
            <p:ph idx="1"/>
          </p:nvPr>
        </p:nvSpPr>
        <p:spPr/>
        <p:txBody>
          <a:bodyPr>
            <a:normAutofit lnSpcReduction="10000"/>
          </a:bodyPr>
          <a:lstStyle/>
          <a:p>
            <a:r>
              <a:rPr lang="en-US" dirty="0"/>
              <a:t>40% of Americans report that pain interferes with their enjoyment of life, mood, sleep, and activities.</a:t>
            </a:r>
          </a:p>
          <a:p>
            <a:r>
              <a:rPr lang="en-US" dirty="0"/>
              <a:t>63% have sought help for pain from a medical professional </a:t>
            </a:r>
          </a:p>
          <a:p>
            <a:r>
              <a:rPr lang="en-US" dirty="0"/>
              <a:t>Only 31% of respondents have “complete” or “a great deal” of pain relief </a:t>
            </a:r>
          </a:p>
          <a:p>
            <a:r>
              <a:rPr lang="en-US" dirty="0"/>
              <a:t>Less than 50% report that they have “a lot” of control over their pain</a:t>
            </a:r>
          </a:p>
          <a:p>
            <a:r>
              <a:rPr lang="en-US" dirty="0"/>
              <a:t>Higher pain levels are associated with lower satisfaction with health and life, less activity than other individuals, and interference with ability to work </a:t>
            </a:r>
          </a:p>
          <a:p>
            <a:endParaRPr lang="en-US" dirty="0"/>
          </a:p>
        </p:txBody>
      </p:sp>
    </p:spTree>
    <p:extLst>
      <p:ext uri="{BB962C8B-B14F-4D97-AF65-F5344CB8AC3E}">
        <p14:creationId xmlns:p14="http://schemas.microsoft.com/office/powerpoint/2010/main" val="2198926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3DC2C20-3430-8247-AD21-E8C1666442C6}"/>
              </a:ext>
            </a:extLst>
          </p:cNvPr>
          <p:cNvSpPr>
            <a:spLocks noGrp="1"/>
          </p:cNvSpPr>
          <p:nvPr>
            <p:ph type="title"/>
          </p:nvPr>
        </p:nvSpPr>
        <p:spPr/>
        <p:txBody>
          <a:bodyPr/>
          <a:lstStyle/>
          <a:p>
            <a:r>
              <a:rPr lang="en-US" dirty="0"/>
              <a:t>Things you try that only help a little, but you try them anyway</a:t>
            </a:r>
          </a:p>
        </p:txBody>
      </p:sp>
      <p:sp>
        <p:nvSpPr>
          <p:cNvPr id="5" name="Content Placeholder 4">
            <a:extLst>
              <a:ext uri="{FF2B5EF4-FFF2-40B4-BE49-F238E27FC236}">
                <a16:creationId xmlns:a16="http://schemas.microsoft.com/office/drawing/2014/main" id="{7BA3F149-A382-0348-BD3C-E3A3C19B7FBA}"/>
              </a:ext>
            </a:extLst>
          </p:cNvPr>
          <p:cNvSpPr>
            <a:spLocks noGrp="1"/>
          </p:cNvSpPr>
          <p:nvPr>
            <p:ph idx="1"/>
          </p:nvPr>
        </p:nvSpPr>
        <p:spPr/>
        <p:txBody>
          <a:bodyPr/>
          <a:lstStyle/>
          <a:p>
            <a:r>
              <a:rPr lang="en-US" dirty="0"/>
              <a:t>Patients sometimes benefit from understanding that their addiction has a biological basis and does not mean they are “bad” people.</a:t>
            </a:r>
          </a:p>
          <a:p>
            <a:r>
              <a:rPr lang="en-US" dirty="0"/>
              <a:t>Patients need to understand that any history of trauma is part of the problem, </a:t>
            </a:r>
            <a:r>
              <a:rPr lang="en-US" i="1" dirty="0"/>
              <a:t>not just their pain</a:t>
            </a:r>
          </a:p>
          <a:p>
            <a:r>
              <a:rPr lang="en-US" dirty="0"/>
              <a:t>Patients need to understand that more opioid causes more pain – e.g. Opioid Induced Hyperalgesia</a:t>
            </a:r>
          </a:p>
        </p:txBody>
      </p:sp>
    </p:spTree>
    <p:extLst>
      <p:ext uri="{BB962C8B-B14F-4D97-AF65-F5344CB8AC3E}">
        <p14:creationId xmlns:p14="http://schemas.microsoft.com/office/powerpoint/2010/main" val="42203814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4C02E-BD12-1645-86E1-A17BC4512423}"/>
              </a:ext>
            </a:extLst>
          </p:cNvPr>
          <p:cNvSpPr>
            <a:spLocks noGrp="1"/>
          </p:cNvSpPr>
          <p:nvPr>
            <p:ph type="title"/>
          </p:nvPr>
        </p:nvSpPr>
        <p:spPr/>
        <p:txBody>
          <a:bodyPr/>
          <a:lstStyle/>
          <a:p>
            <a:r>
              <a:rPr lang="en-US" dirty="0"/>
              <a:t>What must be done</a:t>
            </a:r>
          </a:p>
        </p:txBody>
      </p:sp>
      <p:sp>
        <p:nvSpPr>
          <p:cNvPr id="3" name="Content Placeholder 2">
            <a:extLst>
              <a:ext uri="{FF2B5EF4-FFF2-40B4-BE49-F238E27FC236}">
                <a16:creationId xmlns:a16="http://schemas.microsoft.com/office/drawing/2014/main" id="{8DCA63F9-1368-294C-974C-C46C183847CB}"/>
              </a:ext>
            </a:extLst>
          </p:cNvPr>
          <p:cNvSpPr>
            <a:spLocks noGrp="1"/>
          </p:cNvSpPr>
          <p:nvPr>
            <p:ph idx="1"/>
          </p:nvPr>
        </p:nvSpPr>
        <p:spPr/>
        <p:txBody>
          <a:bodyPr>
            <a:normAutofit fontScale="92500" lnSpcReduction="20000"/>
          </a:bodyPr>
          <a:lstStyle/>
          <a:p>
            <a:r>
              <a:rPr lang="en-US" dirty="0"/>
              <a:t>You have to get “buy in”, this is typically impossible until the patient reaches a significant level of despair</a:t>
            </a:r>
          </a:p>
          <a:p>
            <a:r>
              <a:rPr lang="en-US" dirty="0"/>
              <a:t>You have to figure out what causes them to feel despair – Perhaps what they are doing to their children? The loss of their marriage? Financial loss? Job loss? Shame associated with drug seeking? </a:t>
            </a:r>
          </a:p>
          <a:p>
            <a:r>
              <a:rPr lang="en-US" dirty="0"/>
              <a:t>Focus on these issues. Don’t dodge this content; keep it under their nose.</a:t>
            </a:r>
          </a:p>
          <a:p>
            <a:r>
              <a:rPr lang="en-US" dirty="0"/>
              <a:t>But at the same time, find what is lovely and likeable about the patient, and keep that under their nose too</a:t>
            </a:r>
          </a:p>
          <a:p>
            <a:r>
              <a:rPr lang="en-US" dirty="0"/>
              <a:t>You have to deal with the history of trauma. This means a lot of the session will be devoted to discussing psychosocial history, and not pain</a:t>
            </a:r>
          </a:p>
          <a:p>
            <a:r>
              <a:rPr lang="en-US" dirty="0"/>
              <a:t>All of this takes time</a:t>
            </a:r>
          </a:p>
        </p:txBody>
      </p:sp>
    </p:spTree>
    <p:extLst>
      <p:ext uri="{BB962C8B-B14F-4D97-AF65-F5344CB8AC3E}">
        <p14:creationId xmlns:p14="http://schemas.microsoft.com/office/powerpoint/2010/main" val="40700150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C3448-5047-AD45-A6F1-733777F20FC6}"/>
              </a:ext>
            </a:extLst>
          </p:cNvPr>
          <p:cNvSpPr>
            <a:spLocks noGrp="1"/>
          </p:cNvSpPr>
          <p:nvPr>
            <p:ph type="title"/>
          </p:nvPr>
        </p:nvSpPr>
        <p:spPr/>
        <p:txBody>
          <a:bodyPr/>
          <a:lstStyle/>
          <a:p>
            <a:r>
              <a:rPr lang="en-US" dirty="0"/>
              <a:t>In cases of opioid addiction, you cannot successfully treat alone</a:t>
            </a:r>
          </a:p>
        </p:txBody>
      </p:sp>
      <p:sp>
        <p:nvSpPr>
          <p:cNvPr id="3" name="Content Placeholder 2">
            <a:extLst>
              <a:ext uri="{FF2B5EF4-FFF2-40B4-BE49-F238E27FC236}">
                <a16:creationId xmlns:a16="http://schemas.microsoft.com/office/drawing/2014/main" id="{98A7A252-D71D-EB47-AAE2-702A7B7F9786}"/>
              </a:ext>
            </a:extLst>
          </p:cNvPr>
          <p:cNvSpPr>
            <a:spLocks noGrp="1"/>
          </p:cNvSpPr>
          <p:nvPr>
            <p:ph idx="1"/>
          </p:nvPr>
        </p:nvSpPr>
        <p:spPr/>
        <p:txBody>
          <a:bodyPr/>
          <a:lstStyle/>
          <a:p>
            <a:r>
              <a:rPr lang="en-US" dirty="0"/>
              <a:t>You need a certified physician who can prescribe buprenorphine</a:t>
            </a:r>
          </a:p>
          <a:p>
            <a:r>
              <a:rPr lang="en-US" dirty="0"/>
              <a:t>Treatment needs to include regular drug screens</a:t>
            </a:r>
          </a:p>
          <a:p>
            <a:r>
              <a:rPr lang="en-US" dirty="0"/>
              <a:t>You need access to an electronic medical record so that you can monitor drug use</a:t>
            </a:r>
          </a:p>
          <a:p>
            <a:r>
              <a:rPr lang="en-US" dirty="0"/>
              <a:t>You need access to physicians who specialize in the treatment of pain, ideally a neurologist, or physical medicine an rehabilitation physician PM&amp;R, or both. In the best of all possible worlds, the </a:t>
            </a:r>
            <a:r>
              <a:rPr lang="en-US" dirty="0" err="1"/>
              <a:t>addictionologist</a:t>
            </a:r>
            <a:r>
              <a:rPr lang="en-US" dirty="0"/>
              <a:t> is a part of this team. </a:t>
            </a:r>
          </a:p>
          <a:p>
            <a:endParaRPr lang="en-US" dirty="0"/>
          </a:p>
        </p:txBody>
      </p:sp>
    </p:spTree>
    <p:extLst>
      <p:ext uri="{BB962C8B-B14F-4D97-AF65-F5344CB8AC3E}">
        <p14:creationId xmlns:p14="http://schemas.microsoft.com/office/powerpoint/2010/main" val="42450585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A13E3-75B6-324B-816C-9F2108E4BD35}"/>
              </a:ext>
            </a:extLst>
          </p:cNvPr>
          <p:cNvSpPr>
            <a:spLocks noGrp="1"/>
          </p:cNvSpPr>
          <p:nvPr>
            <p:ph type="title"/>
          </p:nvPr>
        </p:nvSpPr>
        <p:spPr/>
        <p:txBody>
          <a:bodyPr>
            <a:normAutofit fontScale="90000"/>
          </a:bodyPr>
          <a:lstStyle/>
          <a:p>
            <a:pPr algn="ctr"/>
            <a:r>
              <a:rPr lang="en-US" dirty="0"/>
              <a:t>Successful treatment of chronic pain in the context of opioid addiction is expensive</a:t>
            </a:r>
            <a:br>
              <a:rPr lang="en-US" dirty="0"/>
            </a:br>
            <a:r>
              <a:rPr lang="en-US" dirty="0"/>
              <a:t>in every way, time, people, and money </a:t>
            </a:r>
          </a:p>
        </p:txBody>
      </p:sp>
      <p:sp>
        <p:nvSpPr>
          <p:cNvPr id="4" name="Text Placeholder 3">
            <a:extLst>
              <a:ext uri="{FF2B5EF4-FFF2-40B4-BE49-F238E27FC236}">
                <a16:creationId xmlns:a16="http://schemas.microsoft.com/office/drawing/2014/main" id="{A21E2AA2-9D11-1646-A187-DD264656C4C1}"/>
              </a:ext>
            </a:extLst>
          </p:cNvPr>
          <p:cNvSpPr>
            <a:spLocks noGrp="1"/>
          </p:cNvSpPr>
          <p:nvPr>
            <p:ph type="body" idx="1"/>
          </p:nvPr>
        </p:nvSpPr>
        <p:spPr/>
        <p:txBody>
          <a:bodyPr>
            <a:normAutofit/>
          </a:bodyPr>
          <a:lstStyle/>
          <a:p>
            <a:endParaRPr lang="en-US" sz="3200" dirty="0"/>
          </a:p>
          <a:p>
            <a:r>
              <a:rPr lang="en-US" sz="3200" dirty="0"/>
              <a:t>It is better to avoid the problem in the first place. </a:t>
            </a:r>
          </a:p>
        </p:txBody>
      </p:sp>
    </p:spTree>
    <p:extLst>
      <p:ext uri="{BB962C8B-B14F-4D97-AF65-F5344CB8AC3E}">
        <p14:creationId xmlns:p14="http://schemas.microsoft.com/office/powerpoint/2010/main" val="3855514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998F054-C2CD-834A-8E95-47B4A0828E85}"/>
              </a:ext>
            </a:extLst>
          </p:cNvPr>
          <p:cNvSpPr>
            <a:spLocks noGrp="1"/>
          </p:cNvSpPr>
          <p:nvPr>
            <p:ph type="title"/>
          </p:nvPr>
        </p:nvSpPr>
        <p:spPr/>
        <p:txBody>
          <a:bodyPr/>
          <a:lstStyle/>
          <a:p>
            <a:r>
              <a:rPr lang="en-US" dirty="0"/>
              <a:t>Treating chronic pain outside the context of addiction is relatively easy</a:t>
            </a:r>
          </a:p>
        </p:txBody>
      </p:sp>
      <p:sp>
        <p:nvSpPr>
          <p:cNvPr id="5" name="Content Placeholder 4">
            <a:extLst>
              <a:ext uri="{FF2B5EF4-FFF2-40B4-BE49-F238E27FC236}">
                <a16:creationId xmlns:a16="http://schemas.microsoft.com/office/drawing/2014/main" id="{4AE367BF-85CA-BA41-90D5-2806B1923ECB}"/>
              </a:ext>
            </a:extLst>
          </p:cNvPr>
          <p:cNvSpPr>
            <a:spLocks noGrp="1"/>
          </p:cNvSpPr>
          <p:nvPr>
            <p:ph idx="1"/>
          </p:nvPr>
        </p:nvSpPr>
        <p:spPr/>
        <p:txBody>
          <a:bodyPr>
            <a:normAutofit fontScale="85000" lnSpcReduction="20000"/>
          </a:bodyPr>
          <a:lstStyle/>
          <a:p>
            <a:r>
              <a:rPr lang="en-US" dirty="0"/>
              <a:t>Utilize some sort of relaxation training: biofeedback, hypnosis, guided imagery, per the therapist’s preference.</a:t>
            </a:r>
          </a:p>
          <a:p>
            <a:r>
              <a:rPr lang="en-US" dirty="0"/>
              <a:t>Treat any untreated, or sub-optimally treated, depression or anxiety.</a:t>
            </a:r>
          </a:p>
          <a:p>
            <a:r>
              <a:rPr lang="en-US" dirty="0"/>
              <a:t>Educate the patient about central sensitization in simple terms – I say, “The brain is an organ designed to learn. Anything it repeats, it learns to experience easier and more efficiently. Doesn’t matter if it is finding your way to work for a new job, or feeling pain, it will get better at both with repetition.”</a:t>
            </a:r>
          </a:p>
          <a:p>
            <a:r>
              <a:rPr lang="en-US" dirty="0"/>
              <a:t>Then shift the focus to mindfulness. Emphasize the patient’s personal efficacy. Shift the conversation to taking charge. </a:t>
            </a:r>
          </a:p>
          <a:p>
            <a:r>
              <a:rPr lang="en-US" dirty="0"/>
              <a:t>The therapist’s role is a lot like that of a coach - showing the way, inspiring, and encouraging. </a:t>
            </a:r>
          </a:p>
          <a:p>
            <a:r>
              <a:rPr lang="en-US" dirty="0"/>
              <a:t>Discourage the use of pain medications! And hope that no as yet unseen physician or dentists shoots a hole in the raft by prescribing opioid. </a:t>
            </a:r>
          </a:p>
        </p:txBody>
      </p:sp>
    </p:spTree>
    <p:extLst>
      <p:ext uri="{BB962C8B-B14F-4D97-AF65-F5344CB8AC3E}">
        <p14:creationId xmlns:p14="http://schemas.microsoft.com/office/powerpoint/2010/main" val="5636110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5EAC-3B44-504C-8F7A-ADA496E44039}"/>
              </a:ext>
            </a:extLst>
          </p:cNvPr>
          <p:cNvSpPr>
            <a:spLocks noGrp="1"/>
          </p:cNvSpPr>
          <p:nvPr>
            <p:ph type="title"/>
          </p:nvPr>
        </p:nvSpPr>
        <p:spPr/>
        <p:txBody>
          <a:bodyPr/>
          <a:lstStyle/>
          <a:p>
            <a:pPr algn="ctr"/>
            <a:r>
              <a:rPr lang="en-US" dirty="0"/>
              <a:t>Questions and Answers</a:t>
            </a:r>
          </a:p>
        </p:txBody>
      </p:sp>
      <p:pic>
        <p:nvPicPr>
          <p:cNvPr id="5" name="Content Placeholder 4">
            <a:extLst>
              <a:ext uri="{FF2B5EF4-FFF2-40B4-BE49-F238E27FC236}">
                <a16:creationId xmlns:a16="http://schemas.microsoft.com/office/drawing/2014/main" id="{3429BAD8-A9D1-5047-9D69-8DEACFB59DFE}"/>
              </a:ext>
            </a:extLst>
          </p:cNvPr>
          <p:cNvPicPr>
            <a:picLocks noGrp="1" noChangeAspect="1"/>
          </p:cNvPicPr>
          <p:nvPr>
            <p:ph idx="1"/>
          </p:nvPr>
        </p:nvPicPr>
        <p:blipFill>
          <a:blip r:embed="rId2"/>
          <a:stretch>
            <a:fillRect/>
          </a:stretch>
        </p:blipFill>
        <p:spPr>
          <a:xfrm>
            <a:off x="4138414" y="2336800"/>
            <a:ext cx="2699147" cy="3598863"/>
          </a:xfrm>
        </p:spPr>
      </p:pic>
    </p:spTree>
    <p:extLst>
      <p:ext uri="{BB962C8B-B14F-4D97-AF65-F5344CB8AC3E}">
        <p14:creationId xmlns:p14="http://schemas.microsoft.com/office/powerpoint/2010/main" val="1230681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F42C9A5-E319-9D41-B1FC-2305B6473975}"/>
              </a:ext>
            </a:extLst>
          </p:cNvPr>
          <p:cNvSpPr>
            <a:spLocks noGrp="1"/>
          </p:cNvSpPr>
          <p:nvPr>
            <p:ph type="title"/>
          </p:nvPr>
        </p:nvSpPr>
        <p:spPr/>
        <p:txBody>
          <a:bodyPr/>
          <a:lstStyle/>
          <a:p>
            <a:pPr algn="ctr"/>
            <a:r>
              <a:rPr lang="en-US" dirty="0"/>
              <a:t>Pain is a normal part </a:t>
            </a:r>
            <a:br>
              <a:rPr lang="en-US" dirty="0"/>
            </a:br>
            <a:r>
              <a:rPr lang="en-US" dirty="0"/>
              <a:t>of the human experience</a:t>
            </a:r>
          </a:p>
        </p:txBody>
      </p:sp>
      <p:sp>
        <p:nvSpPr>
          <p:cNvPr id="5" name="Text Placeholder 4">
            <a:extLst>
              <a:ext uri="{FF2B5EF4-FFF2-40B4-BE49-F238E27FC236}">
                <a16:creationId xmlns:a16="http://schemas.microsoft.com/office/drawing/2014/main" id="{EE566ADB-DCB2-F34C-83EC-BB42B93FFBFF}"/>
              </a:ext>
            </a:extLst>
          </p:cNvPr>
          <p:cNvSpPr>
            <a:spLocks noGrp="1"/>
          </p:cNvSpPr>
          <p:nvPr>
            <p:ph type="body" idx="1"/>
          </p:nvPr>
        </p:nvSpPr>
        <p:spPr/>
        <p:txBody>
          <a:bodyPr>
            <a:normAutofit/>
          </a:bodyPr>
          <a:lstStyle/>
          <a:p>
            <a:pPr algn="ctr"/>
            <a:r>
              <a:rPr lang="en-US" sz="3600" dirty="0"/>
              <a:t>Do modern Americans have an unrealistic expectation of being completely pain free?</a:t>
            </a:r>
          </a:p>
        </p:txBody>
      </p:sp>
    </p:spTree>
    <p:extLst>
      <p:ext uri="{BB962C8B-B14F-4D97-AF65-F5344CB8AC3E}">
        <p14:creationId xmlns:p14="http://schemas.microsoft.com/office/powerpoint/2010/main" val="200510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0BEC6-8D60-C147-AF8D-4A397728B889}"/>
              </a:ext>
            </a:extLst>
          </p:cNvPr>
          <p:cNvSpPr>
            <a:spLocks noGrp="1"/>
          </p:cNvSpPr>
          <p:nvPr>
            <p:ph type="title"/>
          </p:nvPr>
        </p:nvSpPr>
        <p:spPr/>
        <p:txBody>
          <a:bodyPr>
            <a:normAutofit fontScale="90000"/>
          </a:bodyPr>
          <a:lstStyle/>
          <a:p>
            <a:pPr fontAlgn="base"/>
            <a:br>
              <a:rPr lang="en-US" dirty="0"/>
            </a:br>
            <a:br>
              <a:rPr lang="en-US" dirty="0"/>
            </a:br>
            <a:br>
              <a:rPr lang="en-US" dirty="0"/>
            </a:br>
            <a:r>
              <a:rPr lang="en-US" dirty="0"/>
              <a:t>What do we know about the opioid crisis?</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1081DB17-1D15-B444-81A3-9C8071EA469F}"/>
              </a:ext>
            </a:extLst>
          </p:cNvPr>
          <p:cNvSpPr>
            <a:spLocks noGrp="1"/>
          </p:cNvSpPr>
          <p:nvPr>
            <p:ph idx="1"/>
          </p:nvPr>
        </p:nvSpPr>
        <p:spPr>
          <a:xfrm>
            <a:off x="680321" y="2336873"/>
            <a:ext cx="9613861" cy="4169944"/>
          </a:xfrm>
        </p:spPr>
        <p:txBody>
          <a:bodyPr>
            <a:normAutofit lnSpcReduction="10000"/>
          </a:bodyPr>
          <a:lstStyle/>
          <a:p>
            <a:pPr fontAlgn="base"/>
            <a:r>
              <a:rPr lang="en-US" dirty="0"/>
              <a:t>According to the National Institute on Drug Abuse, in 2015, an estimated 2 million people in the United States suffered from substance use disorders related to prescription opioid pain relievers.</a:t>
            </a:r>
          </a:p>
          <a:p>
            <a:pPr fontAlgn="base"/>
            <a:r>
              <a:rPr lang="en-US" dirty="0"/>
              <a:t>Roughly 21 to 29 percent of patients prescribed opioids for chronic pain misuse them.</a:t>
            </a:r>
            <a:r>
              <a:rPr lang="en-US" baseline="30000" dirty="0"/>
              <a:t> </a:t>
            </a:r>
          </a:p>
          <a:p>
            <a:pPr fontAlgn="base"/>
            <a:r>
              <a:rPr lang="en-US" dirty="0"/>
              <a:t>Between 8 and 12 percent develop an opioid use disorder.</a:t>
            </a:r>
            <a:r>
              <a:rPr lang="en-US" baseline="30000" dirty="0"/>
              <a:t> </a:t>
            </a:r>
          </a:p>
          <a:p>
            <a:pPr fontAlgn="base"/>
            <a:r>
              <a:rPr lang="en-US" dirty="0"/>
              <a:t>An estimated 4 to 6 percent who misuse prescription opioids transition to heroin.</a:t>
            </a:r>
          </a:p>
          <a:p>
            <a:pPr fontAlgn="base"/>
            <a:r>
              <a:rPr lang="en-US" dirty="0"/>
              <a:t>About 80 percent of people who use heroin first misused prescription opioids.</a:t>
            </a:r>
            <a:r>
              <a:rPr lang="en-US" baseline="30000" dirty="0"/>
              <a:t> </a:t>
            </a:r>
          </a:p>
        </p:txBody>
      </p:sp>
    </p:spTree>
    <p:extLst>
      <p:ext uri="{BB962C8B-B14F-4D97-AF65-F5344CB8AC3E}">
        <p14:creationId xmlns:p14="http://schemas.microsoft.com/office/powerpoint/2010/main" val="4036166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1E430-B619-A84A-AABA-FC6E3838F6CE}"/>
              </a:ext>
            </a:extLst>
          </p:cNvPr>
          <p:cNvSpPr>
            <a:spLocks noGrp="1"/>
          </p:cNvSpPr>
          <p:nvPr>
            <p:ph type="title"/>
          </p:nvPr>
        </p:nvSpPr>
        <p:spPr/>
        <p:txBody>
          <a:bodyPr/>
          <a:lstStyle/>
          <a:p>
            <a:r>
              <a:rPr lang="en-US" dirty="0"/>
              <a:t>Dependence vs Addiction</a:t>
            </a:r>
          </a:p>
        </p:txBody>
      </p:sp>
      <p:sp>
        <p:nvSpPr>
          <p:cNvPr id="3" name="Content Placeholder 2">
            <a:extLst>
              <a:ext uri="{FF2B5EF4-FFF2-40B4-BE49-F238E27FC236}">
                <a16:creationId xmlns:a16="http://schemas.microsoft.com/office/drawing/2014/main" id="{ED061835-405C-A143-B4A8-AF10A42E68F5}"/>
              </a:ext>
            </a:extLst>
          </p:cNvPr>
          <p:cNvSpPr>
            <a:spLocks noGrp="1"/>
          </p:cNvSpPr>
          <p:nvPr>
            <p:ph idx="1"/>
          </p:nvPr>
        </p:nvSpPr>
        <p:spPr/>
        <p:txBody>
          <a:bodyPr>
            <a:normAutofit lnSpcReduction="10000"/>
          </a:bodyPr>
          <a:lstStyle/>
          <a:p>
            <a:r>
              <a:rPr lang="en-US" dirty="0"/>
              <a:t>The abnormalities that produce </a:t>
            </a:r>
            <a:r>
              <a:rPr lang="en-US" b="1" dirty="0">
                <a:solidFill>
                  <a:schemeClr val="accent5">
                    <a:lumMod val="50000"/>
                  </a:schemeClr>
                </a:solidFill>
              </a:rPr>
              <a:t>dependence </a:t>
            </a:r>
            <a:r>
              <a:rPr lang="en-US" dirty="0"/>
              <a:t>resolve after detoxification, within days or weeks after opioid use stops. </a:t>
            </a:r>
          </a:p>
          <a:p>
            <a:r>
              <a:rPr lang="en-US" dirty="0"/>
              <a:t>The abnormalities that produce </a:t>
            </a:r>
            <a:r>
              <a:rPr lang="en-US" b="1" dirty="0">
                <a:solidFill>
                  <a:schemeClr val="accent5">
                    <a:lumMod val="50000"/>
                  </a:schemeClr>
                </a:solidFill>
              </a:rPr>
              <a:t>addiction </a:t>
            </a:r>
            <a:r>
              <a:rPr lang="en-US" dirty="0"/>
              <a:t>are more wide-ranging, complex, and long-lasting. </a:t>
            </a:r>
          </a:p>
          <a:p>
            <a:r>
              <a:rPr lang="en-US" b="1" dirty="0">
                <a:solidFill>
                  <a:schemeClr val="accent5">
                    <a:lumMod val="50000"/>
                  </a:schemeClr>
                </a:solidFill>
              </a:rPr>
              <a:t>Addiction </a:t>
            </a:r>
            <a:r>
              <a:rPr lang="en-US" dirty="0"/>
              <a:t>involves an interaction of environmental triggers and genetic predisposition in the form of brain pathways that were abnormal before the first dose of opioid was taken. </a:t>
            </a:r>
          </a:p>
          <a:p>
            <a:r>
              <a:rPr lang="en-US" dirty="0"/>
              <a:t>The interaction of </a:t>
            </a:r>
            <a:r>
              <a:rPr lang="en-US" b="1" dirty="0">
                <a:solidFill>
                  <a:schemeClr val="accent5">
                    <a:lumMod val="50000"/>
                  </a:schemeClr>
                </a:solidFill>
              </a:rPr>
              <a:t>biology and environment </a:t>
            </a:r>
            <a:r>
              <a:rPr lang="en-US" dirty="0"/>
              <a:t>causes the craving opioid that can lead to relapse months or years after the individual is no longer opioid dependent.</a:t>
            </a:r>
          </a:p>
        </p:txBody>
      </p:sp>
    </p:spTree>
    <p:extLst>
      <p:ext uri="{BB962C8B-B14F-4D97-AF65-F5344CB8AC3E}">
        <p14:creationId xmlns:p14="http://schemas.microsoft.com/office/powerpoint/2010/main" val="3059093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E3F0E-E521-074A-8F33-A3F7C199E54A}"/>
              </a:ext>
            </a:extLst>
          </p:cNvPr>
          <p:cNvSpPr>
            <a:spLocks noGrp="1"/>
          </p:cNvSpPr>
          <p:nvPr>
            <p:ph type="title"/>
          </p:nvPr>
        </p:nvSpPr>
        <p:spPr/>
        <p:txBody>
          <a:bodyPr/>
          <a:lstStyle/>
          <a:p>
            <a:r>
              <a:rPr lang="en-US" dirty="0"/>
              <a:t>What Happens in the Brain - 101?</a:t>
            </a:r>
          </a:p>
        </p:txBody>
      </p:sp>
      <p:sp>
        <p:nvSpPr>
          <p:cNvPr id="3" name="Content Placeholder 2">
            <a:extLst>
              <a:ext uri="{FF2B5EF4-FFF2-40B4-BE49-F238E27FC236}">
                <a16:creationId xmlns:a16="http://schemas.microsoft.com/office/drawing/2014/main" id="{8EBBB3CD-6A3C-2E4B-9DD5-FC86A50E5334}"/>
              </a:ext>
            </a:extLst>
          </p:cNvPr>
          <p:cNvSpPr>
            <a:spLocks noGrp="1"/>
          </p:cNvSpPr>
          <p:nvPr>
            <p:ph idx="1"/>
          </p:nvPr>
        </p:nvSpPr>
        <p:spPr/>
        <p:txBody>
          <a:bodyPr>
            <a:normAutofit fontScale="92500" lnSpcReduction="10000"/>
          </a:bodyPr>
          <a:lstStyle/>
          <a:p>
            <a:r>
              <a:rPr lang="en-US" dirty="0"/>
              <a:t>Opioids activate the mesolimbic (midbrain) reward system. </a:t>
            </a:r>
          </a:p>
          <a:p>
            <a:r>
              <a:rPr lang="en-US" dirty="0"/>
              <a:t>This results in the release of the chemical dopamine in another part of the brain, the nucleus </a:t>
            </a:r>
            <a:r>
              <a:rPr lang="en-US" dirty="0" err="1"/>
              <a:t>accumbens</a:t>
            </a:r>
            <a:r>
              <a:rPr lang="en-US" dirty="0"/>
              <a:t>. </a:t>
            </a:r>
          </a:p>
          <a:p>
            <a:r>
              <a:rPr lang="en-US" dirty="0"/>
              <a:t>This release of </a:t>
            </a:r>
            <a:r>
              <a:rPr lang="en-US" dirty="0" err="1"/>
              <a:t>opamine</a:t>
            </a:r>
            <a:r>
              <a:rPr lang="en-US" dirty="0"/>
              <a:t> into the nucleus </a:t>
            </a:r>
            <a:r>
              <a:rPr lang="en-US" dirty="0" err="1"/>
              <a:t>accumbens</a:t>
            </a:r>
            <a:r>
              <a:rPr lang="en-US" dirty="0"/>
              <a:t> causes feelings of pleasure. </a:t>
            </a:r>
          </a:p>
          <a:p>
            <a:r>
              <a:rPr lang="en-US" dirty="0"/>
              <a:t>Other areas of the brain create a lasting record or memory that associates these good feelings with the circumstances and environment in which they occur. </a:t>
            </a:r>
          </a:p>
          <a:p>
            <a:r>
              <a:rPr lang="en-US" dirty="0"/>
              <a:t>These memories, called conditioned associations, are stimuli that trigger craving for drugs – they involve smells, sights, places and people</a:t>
            </a:r>
          </a:p>
        </p:txBody>
      </p:sp>
    </p:spTree>
    <p:extLst>
      <p:ext uri="{BB962C8B-B14F-4D97-AF65-F5344CB8AC3E}">
        <p14:creationId xmlns:p14="http://schemas.microsoft.com/office/powerpoint/2010/main" val="95449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C122F-08A3-514A-8545-E63C0228B594}"/>
              </a:ext>
            </a:extLst>
          </p:cNvPr>
          <p:cNvSpPr>
            <a:spLocks noGrp="1"/>
          </p:cNvSpPr>
          <p:nvPr>
            <p:ph type="title"/>
          </p:nvPr>
        </p:nvSpPr>
        <p:spPr/>
        <p:txBody>
          <a:bodyPr/>
          <a:lstStyle/>
          <a:p>
            <a:r>
              <a:rPr lang="en-US" dirty="0"/>
              <a:t>The example of falling in love.</a:t>
            </a:r>
          </a:p>
        </p:txBody>
      </p:sp>
      <p:sp>
        <p:nvSpPr>
          <p:cNvPr id="3" name="Content Placeholder 2">
            <a:extLst>
              <a:ext uri="{FF2B5EF4-FFF2-40B4-BE49-F238E27FC236}">
                <a16:creationId xmlns:a16="http://schemas.microsoft.com/office/drawing/2014/main" id="{99E0E23D-0A48-B440-B13A-CD7947FE6FBC}"/>
              </a:ext>
            </a:extLst>
          </p:cNvPr>
          <p:cNvSpPr>
            <a:spLocks noGrp="1"/>
          </p:cNvSpPr>
          <p:nvPr>
            <p:ph idx="1"/>
          </p:nvPr>
        </p:nvSpPr>
        <p:spPr/>
        <p:txBody>
          <a:bodyPr>
            <a:normAutofit fontScale="85000" lnSpcReduction="20000"/>
          </a:bodyPr>
          <a:lstStyle/>
          <a:p>
            <a:r>
              <a:rPr lang="en-US" dirty="0"/>
              <a:t>Dopamine – the “feel good” neurotransmitter - creates the drive for exploratory behavior – the hunt for reward  </a:t>
            </a:r>
          </a:p>
          <a:p>
            <a:r>
              <a:rPr lang="en-US" dirty="0"/>
              <a:t>The reward circuits of the brain are evolutionarily old and primitive</a:t>
            </a:r>
          </a:p>
          <a:p>
            <a:r>
              <a:rPr lang="en-US" dirty="0"/>
              <a:t>When fall in love, the reward circuit floods our brain with neurotransmitters that cause our hearts to race, our palms to sweat, our cheeks to flush. We are being physiologically activated so that we can pursue reward.</a:t>
            </a:r>
          </a:p>
          <a:p>
            <a:r>
              <a:rPr lang="en-US" dirty="0"/>
              <a:t>Levels of the stress hormone cortisol increase, which gives our body the resources in needs to go on the hunt. </a:t>
            </a:r>
          </a:p>
          <a:p>
            <a:r>
              <a:rPr lang="en-US" dirty="0"/>
              <a:t>Levels of the neurotransmitter serotonin become depleted. Low levels of serotonin precipitate the intrusive, obsessive thoughts of early love</a:t>
            </a:r>
          </a:p>
          <a:p>
            <a:r>
              <a:rPr lang="en-US" dirty="0"/>
              <a:t>All of this translates as fun and exciting. The same circuits are activated in pursuit of desired drugs. </a:t>
            </a:r>
          </a:p>
        </p:txBody>
      </p:sp>
    </p:spTree>
    <p:extLst>
      <p:ext uri="{BB962C8B-B14F-4D97-AF65-F5344CB8AC3E}">
        <p14:creationId xmlns:p14="http://schemas.microsoft.com/office/powerpoint/2010/main" val="1763292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4D5C9-882B-9A48-A2F1-39618C9E66BC}"/>
              </a:ext>
            </a:extLst>
          </p:cNvPr>
          <p:cNvSpPr>
            <a:spLocks noGrp="1"/>
          </p:cNvSpPr>
          <p:nvPr>
            <p:ph type="title"/>
          </p:nvPr>
        </p:nvSpPr>
        <p:spPr/>
        <p:txBody>
          <a:bodyPr/>
          <a:lstStyle/>
          <a:p>
            <a:r>
              <a:rPr lang="en-US" dirty="0"/>
              <a:t>Opioid Tolerance</a:t>
            </a:r>
          </a:p>
        </p:txBody>
      </p:sp>
      <p:sp>
        <p:nvSpPr>
          <p:cNvPr id="3" name="Content Placeholder 2">
            <a:extLst>
              <a:ext uri="{FF2B5EF4-FFF2-40B4-BE49-F238E27FC236}">
                <a16:creationId xmlns:a16="http://schemas.microsoft.com/office/drawing/2014/main" id="{D88C2405-BA70-294B-B75F-4D0A1E7D2A62}"/>
              </a:ext>
            </a:extLst>
          </p:cNvPr>
          <p:cNvSpPr>
            <a:spLocks noGrp="1"/>
          </p:cNvSpPr>
          <p:nvPr>
            <p:ph idx="1"/>
          </p:nvPr>
        </p:nvSpPr>
        <p:spPr/>
        <p:txBody>
          <a:bodyPr/>
          <a:lstStyle/>
          <a:p>
            <a:r>
              <a:rPr lang="en-US" dirty="0"/>
              <a:t>Opioid tolerance occurs because the brain cells that have opioid receptors on them gradually become less responsive to opioid. </a:t>
            </a:r>
          </a:p>
          <a:p>
            <a:r>
              <a:rPr lang="en-US" dirty="0"/>
              <a:t>More opioid is needed to stimulate the reward system to release the same amount of dopamine in the nucleus </a:t>
            </a:r>
            <a:r>
              <a:rPr lang="en-US" dirty="0" err="1"/>
              <a:t>accumbens</a:t>
            </a:r>
            <a:r>
              <a:rPr lang="en-US" dirty="0"/>
              <a:t>.</a:t>
            </a:r>
          </a:p>
          <a:p>
            <a:r>
              <a:rPr lang="en-US" dirty="0"/>
              <a:t>Ever more opioid is needed to produce pleasure comparable to previous experience.</a:t>
            </a:r>
          </a:p>
        </p:txBody>
      </p:sp>
    </p:spTree>
    <p:extLst>
      <p:ext uri="{BB962C8B-B14F-4D97-AF65-F5344CB8AC3E}">
        <p14:creationId xmlns:p14="http://schemas.microsoft.com/office/powerpoint/2010/main" val="3847087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558CF-30C3-2140-B198-C5E9C3BFB4E8}"/>
              </a:ext>
            </a:extLst>
          </p:cNvPr>
          <p:cNvSpPr>
            <a:spLocks noGrp="1"/>
          </p:cNvSpPr>
          <p:nvPr>
            <p:ph type="title"/>
          </p:nvPr>
        </p:nvSpPr>
        <p:spPr/>
        <p:txBody>
          <a:bodyPr/>
          <a:lstStyle/>
          <a:p>
            <a:r>
              <a:rPr lang="en-US" dirty="0"/>
              <a:t>Reward Center Set Point Theory</a:t>
            </a:r>
          </a:p>
        </p:txBody>
      </p:sp>
      <p:sp>
        <p:nvSpPr>
          <p:cNvPr id="3" name="Content Placeholder 2">
            <a:extLst>
              <a:ext uri="{FF2B5EF4-FFF2-40B4-BE49-F238E27FC236}">
                <a16:creationId xmlns:a16="http://schemas.microsoft.com/office/drawing/2014/main" id="{93B42DCF-79F0-2A46-BEE9-491198152901}"/>
              </a:ext>
            </a:extLst>
          </p:cNvPr>
          <p:cNvSpPr>
            <a:spLocks noGrp="1"/>
          </p:cNvSpPr>
          <p:nvPr>
            <p:ph idx="1"/>
          </p:nvPr>
        </p:nvSpPr>
        <p:spPr/>
        <p:txBody>
          <a:bodyPr>
            <a:normAutofit lnSpcReduction="10000"/>
          </a:bodyPr>
          <a:lstStyle/>
          <a:p>
            <a:r>
              <a:rPr lang="en-US" dirty="0"/>
              <a:t>Research suggests that opioids cause addiction by initiating a vicious cycle of changing the set point at which the dopaminergic, reward system of the brain fires.</a:t>
            </a:r>
          </a:p>
          <a:p>
            <a:r>
              <a:rPr lang="en-US" dirty="0"/>
              <a:t>The effect of this is that the reward system no longer fires when non-drug-related (previously) pleasurable activities occur. </a:t>
            </a:r>
          </a:p>
          <a:p>
            <a:r>
              <a:rPr lang="en-US" dirty="0"/>
              <a:t>During periods when the drug is not available to addicts, their brains remember the rewarding aspects of the drug, which causes craving </a:t>
            </a:r>
          </a:p>
          <a:p>
            <a:r>
              <a:rPr lang="en-US" dirty="0"/>
              <a:t>A escalating cycle of increased drug use, and increased drug seeking ensues</a:t>
            </a:r>
          </a:p>
        </p:txBody>
      </p:sp>
    </p:spTree>
    <p:extLst>
      <p:ext uri="{BB962C8B-B14F-4D97-AF65-F5344CB8AC3E}">
        <p14:creationId xmlns:p14="http://schemas.microsoft.com/office/powerpoint/2010/main" val="349130192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389</TotalTime>
  <Words>1982</Words>
  <Application>Microsoft Office PowerPoint</Application>
  <PresentationFormat>Widescreen</PresentationFormat>
  <Paragraphs>144</Paragraphs>
  <Slides>25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Didot</vt:lpstr>
      <vt:lpstr>Trebuchet MS</vt:lpstr>
      <vt:lpstr>Berlin</vt:lpstr>
      <vt:lpstr>Nonpharmacologic Pain Management  In Opioid Addicted Patients</vt:lpstr>
      <vt:lpstr>Chronic Pain Is A Common Problem</vt:lpstr>
      <vt:lpstr>Pain is a normal part  of the human experience</vt:lpstr>
      <vt:lpstr>   What do we know about the opioid crisis?   </vt:lpstr>
      <vt:lpstr>Dependence vs Addiction</vt:lpstr>
      <vt:lpstr>What Happens in the Brain - 101?</vt:lpstr>
      <vt:lpstr>The example of falling in love.</vt:lpstr>
      <vt:lpstr>Opioid Tolerance</vt:lpstr>
      <vt:lpstr>Reward Center Set Point Theory</vt:lpstr>
      <vt:lpstr>Cognitive Deficits Model</vt:lpstr>
      <vt:lpstr>Personality Disorder: 3 Clusters</vt:lpstr>
      <vt:lpstr>The “Wild Ones” Have Difficulty Delaying Impulses</vt:lpstr>
      <vt:lpstr>The “Wild Ones”</vt:lpstr>
      <vt:lpstr>The “Wild Ones” …</vt:lpstr>
      <vt:lpstr>Borderline Personality Disorder</vt:lpstr>
      <vt:lpstr>Narcissistic Personality Disorder</vt:lpstr>
      <vt:lpstr>Opioid Induced Hyperalgesia</vt:lpstr>
      <vt:lpstr>Buprenorphine</vt:lpstr>
      <vt:lpstr>What Does Psychological Treatment Involve?</vt:lpstr>
      <vt:lpstr>Things you try that only help a little, but you try them anyway</vt:lpstr>
      <vt:lpstr>What must be done</vt:lpstr>
      <vt:lpstr>In cases of opioid addiction, you cannot successfully treat alone</vt:lpstr>
      <vt:lpstr>Successful treatment of chronic pain in the context of opioid addiction is expensive in every way, time, people, and money </vt:lpstr>
      <vt:lpstr>Treating chronic pain outside the context of addiction is relatively easy</vt:lpstr>
      <vt:lpstr>Questions and Answers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Leesa Morrow</dc:creator>
  <cp:lastModifiedBy>Aimee Rylko</cp:lastModifiedBy>
  <cp:revision>19</cp:revision>
  <dcterms:created xsi:type="dcterms:W3CDTF">2018-07-22T23:38:51Z</dcterms:created>
  <dcterms:modified xsi:type="dcterms:W3CDTF">2018-08-01T18:39:27Z</dcterms:modified>
</cp:coreProperties>
</file>